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9.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3.png" ContentType="image/png"/>
  <Override PartName="/ppt/media/image23.png" ContentType="image/png"/>
  <Override PartName="/ppt/media/image22.png" ContentType="image/png"/>
  <Override PartName="/ppt/media/image21.png" ContentType="image/png"/>
  <Override PartName="/ppt/media/image19.png" ContentType="image/png"/>
  <Override PartName="/ppt/media/image1.png" ContentType="image/png"/>
  <Override PartName="/ppt/media/image20.png" ContentType="image/png"/>
  <Override PartName="/ppt/media/image18.png" ContentType="image/png"/>
  <Override PartName="/ppt/media/image17.png" ContentType="image/png"/>
  <Override PartName="/ppt/media/image16.png" ContentType="image/png"/>
  <Override PartName="/ppt/media/image24.jpeg" ContentType="image/jpeg"/>
  <Override PartName="/ppt/media/image15.png" ContentType="image/png"/>
  <Override PartName="/ppt/media/image14.png" ContentType="image/png"/>
  <Override PartName="/ppt/media/image2.png" ContentType="image/png"/>
  <Override PartName="/ppt/media/image25.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x="12192000" cy="6858000"/>
  <p:notesSz cx="6797675" cy="9926637"/>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185"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86"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87"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88"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89"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F5B123CB-3E7B-4E19-B79D-91CF0712D575}"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90360" y="744480"/>
            <a:ext cx="6607440" cy="3713400"/>
          </a:xfrm>
          <a:prstGeom prst="rect">
            <a:avLst/>
          </a:prstGeom>
        </p:spPr>
      </p:sp>
      <p:sp>
        <p:nvSpPr>
          <p:cNvPr id="379" name="PlaceHolder 2"/>
          <p:cNvSpPr>
            <a:spLocks noGrp="1"/>
          </p:cNvSpPr>
          <p:nvPr>
            <p:ph type="body"/>
          </p:nvPr>
        </p:nvSpPr>
        <p:spPr>
          <a:xfrm>
            <a:off x="679680" y="4715280"/>
            <a:ext cx="5428440" cy="4457160"/>
          </a:xfrm>
          <a:prstGeom prst="rect">
            <a:avLst/>
          </a:prstGeom>
        </p:spPr>
        <p:txBody>
          <a:bodyPr lIns="95400" rIns="95400" tIns="47880" bIns="47880">
            <a:noAutofit/>
          </a:bodyPr>
          <a:p>
            <a:endParaRPr b="0" lang="en-US" sz="2000" spc="-1" strike="noStrike">
              <a:latin typeface="Arial"/>
            </a:endParaRPr>
          </a:p>
        </p:txBody>
      </p:sp>
      <p:sp>
        <p:nvSpPr>
          <p:cNvPr id="380" name="CustomShape 3"/>
          <p:cNvSpPr/>
          <p:nvPr/>
        </p:nvSpPr>
        <p:spPr>
          <a:xfrm>
            <a:off x="3850560" y="9428760"/>
            <a:ext cx="2935800" cy="486720"/>
          </a:xfrm>
          <a:prstGeom prst="rect">
            <a:avLst/>
          </a:prstGeom>
          <a:noFill/>
          <a:ln>
            <a:noFill/>
          </a:ln>
        </p:spPr>
        <p:style>
          <a:lnRef idx="0"/>
          <a:fillRef idx="0"/>
          <a:effectRef idx="0"/>
          <a:fontRef idx="minor"/>
        </p:style>
        <p:txBody>
          <a:bodyPr lIns="95400" rIns="95400" tIns="47880" bIns="47880" anchor="b">
            <a:noAutofit/>
          </a:bodyPr>
          <a:p>
            <a:pPr algn="r">
              <a:lnSpc>
                <a:spcPct val="100000"/>
              </a:lnSpc>
            </a:pPr>
            <a:fld id="{3D07B649-E39F-46EA-81FA-B74CA6852C43}" type="slidenum">
              <a:rPr b="0" lang="de-DE" sz="1300" spc="-1" strike="noStrike">
                <a:solidFill>
                  <a:srgbClr val="000000"/>
                </a:solidFill>
                <a:latin typeface="+mn-lt"/>
                <a:ea typeface="+mn-ea"/>
              </a:rPr>
              <a:t>&lt;number&gt;</a:t>
            </a:fld>
            <a:endParaRPr b="0" lang="en-US" sz="13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217440" y="812880"/>
            <a:ext cx="7115400" cy="3999240"/>
          </a:xfrm>
          <a:prstGeom prst="rect">
            <a:avLst/>
          </a:prstGeom>
        </p:spPr>
      </p:sp>
      <p:sp>
        <p:nvSpPr>
          <p:cNvPr id="382" name="PlaceHolder 2"/>
          <p:cNvSpPr>
            <a:spLocks noGrp="1"/>
          </p:cNvSpPr>
          <p:nvPr>
            <p:ph type="body"/>
          </p:nvPr>
        </p:nvSpPr>
        <p:spPr>
          <a:xfrm>
            <a:off x="756000" y="5078520"/>
            <a:ext cx="6038280" cy="4801680"/>
          </a:xfrm>
          <a:prstGeom prst="rect">
            <a:avLst/>
          </a:prstGeom>
        </p:spPr>
        <p:txBody>
          <a:bodyPr lIns="0" rIns="0" tIns="0" bIns="0">
            <a:noAutofit/>
          </a:bodyPr>
          <a:p>
            <a:endParaRPr b="0" lang="en-US" sz="2000" spc="-1" strike="noStrike">
              <a:latin typeface="Arial"/>
            </a:endParaRPr>
          </a:p>
        </p:txBody>
      </p:sp>
      <p:sp>
        <p:nvSpPr>
          <p:cNvPr id="383" name="CustomShape 3"/>
          <p:cNvSpPr/>
          <p:nvPr/>
        </p:nvSpPr>
        <p:spPr>
          <a:xfrm>
            <a:off x="4278960" y="10157400"/>
            <a:ext cx="3271320" cy="524880"/>
          </a:xfrm>
          <a:prstGeom prst="rect">
            <a:avLst/>
          </a:prstGeom>
          <a:noFill/>
          <a:ln>
            <a:noFill/>
          </a:ln>
        </p:spPr>
        <p:style>
          <a:lnRef idx="0"/>
          <a:fillRef idx="0"/>
          <a:effectRef idx="0"/>
          <a:fontRef idx="minor"/>
        </p:style>
        <p:txBody>
          <a:bodyPr lIns="0" rIns="0" tIns="0" bIns="0" anchor="b">
            <a:noAutofit/>
          </a:bodyPr>
          <a:p>
            <a:pPr algn="r">
              <a:lnSpc>
                <a:spcPct val="100000"/>
              </a:lnSpc>
            </a:pPr>
            <a:fld id="{E306755B-ECAB-4AA0-8B70-7197AC5EF507}" type="slidenum">
              <a:rPr b="0" lang="en-US" sz="1400" spc="-1" strike="noStrike">
                <a:solidFill>
                  <a:srgbClr val="000000"/>
                </a:solidFill>
                <a:latin typeface="Times New Roman"/>
                <a:ea typeface="+mn-ea"/>
              </a:rPr>
              <a:t>&lt;number&gt;</a:t>
            </a:fld>
            <a:endParaRPr b="0" lang="en-US" sz="1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4AE9478-042D-4ADD-BFDF-C7B356785E46}"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2" name="CustomShape 3"/>
          <p:cNvSpPr/>
          <p:nvPr/>
        </p:nvSpPr>
        <p:spPr>
          <a:xfrm>
            <a:off x="912240" y="1268280"/>
            <a:ext cx="9206280" cy="35964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50280" cy="560160"/>
          </a:xfrm>
          <a:prstGeom prst="rect">
            <a:avLst/>
          </a:prstGeom>
          <a:ln>
            <a:noFill/>
          </a:ln>
        </p:spPr>
      </p:pic>
      <p:pic>
        <p:nvPicPr>
          <p:cNvPr id="4" name="Grafik 2" descr=""/>
          <p:cNvPicPr/>
          <p:nvPr/>
        </p:nvPicPr>
        <p:blipFill>
          <a:blip r:embed="rId3"/>
          <a:stretch/>
        </p:blipFill>
        <p:spPr>
          <a:xfrm>
            <a:off x="7430400" y="134640"/>
            <a:ext cx="3696120" cy="512280"/>
          </a:xfrm>
          <a:prstGeom prst="rect">
            <a:avLst/>
          </a:prstGeom>
          <a:ln>
            <a:noFill/>
          </a:ln>
        </p:spPr>
      </p:pic>
      <p:sp>
        <p:nvSpPr>
          <p:cNvPr id="5" name="CustomShape 4"/>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6" name="CustomShape 5"/>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91BAE1C-4992-4B4F-BAC1-E6524A93AD91}"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7" name="CustomShape 6"/>
          <p:cNvSpPr/>
          <p:nvPr/>
        </p:nvSpPr>
        <p:spPr>
          <a:xfrm>
            <a:off x="0" y="6642720"/>
            <a:ext cx="121813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C2B63DD6-8EFF-40BF-9C31-71AE4CDE9DBE}"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48" name="CustomShape 3"/>
          <p:cNvSpPr/>
          <p:nvPr/>
        </p:nvSpPr>
        <p:spPr>
          <a:xfrm>
            <a:off x="912240" y="1268280"/>
            <a:ext cx="9206280" cy="35964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50280" cy="560160"/>
          </a:xfrm>
          <a:prstGeom prst="rect">
            <a:avLst/>
          </a:prstGeom>
          <a:ln>
            <a:noFill/>
          </a:ln>
        </p:spPr>
      </p:pic>
      <p:pic>
        <p:nvPicPr>
          <p:cNvPr id="50" name="Grafik 2" descr=""/>
          <p:cNvPicPr/>
          <p:nvPr/>
        </p:nvPicPr>
        <p:blipFill>
          <a:blip r:embed="rId3"/>
          <a:stretch/>
        </p:blipFill>
        <p:spPr>
          <a:xfrm>
            <a:off x="7430400" y="134640"/>
            <a:ext cx="3696120" cy="512280"/>
          </a:xfrm>
          <a:prstGeom prst="rect">
            <a:avLst/>
          </a:prstGeom>
          <a:ln>
            <a:noFill/>
          </a:ln>
        </p:spPr>
      </p:pic>
      <p:sp>
        <p:nvSpPr>
          <p:cNvPr id="51" name="CustomShape 4"/>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4DC9C27-DA05-4B83-A855-AF39EC60B5FF}"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53" name="CustomShape 6"/>
          <p:cNvSpPr/>
          <p:nvPr/>
        </p:nvSpPr>
        <p:spPr>
          <a:xfrm>
            <a:off x="0" y="6642720"/>
            <a:ext cx="121813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93" name="CustomShape 2"/>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69EA9113-E760-45E8-985B-8FBBCB7E26F3}"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4" name="CustomShape 3"/>
          <p:cNvSpPr/>
          <p:nvPr/>
        </p:nvSpPr>
        <p:spPr>
          <a:xfrm>
            <a:off x="912240" y="1268280"/>
            <a:ext cx="9206280" cy="359640"/>
          </a:xfrm>
          <a:prstGeom prst="rect">
            <a:avLst/>
          </a:prstGeom>
          <a:noFill/>
          <a:ln>
            <a:noFill/>
          </a:ln>
        </p:spPr>
        <p:style>
          <a:lnRef idx="0"/>
          <a:fillRef idx="0"/>
          <a:effectRef idx="0"/>
          <a:fontRef idx="minor"/>
        </p:style>
      </p:sp>
      <p:pic>
        <p:nvPicPr>
          <p:cNvPr id="95" name="Picture 19" descr="Logo_TUC_de_RGB"/>
          <p:cNvPicPr/>
          <p:nvPr/>
        </p:nvPicPr>
        <p:blipFill>
          <a:blip r:embed="rId2"/>
          <a:stretch/>
        </p:blipFill>
        <p:spPr>
          <a:xfrm>
            <a:off x="0" y="0"/>
            <a:ext cx="3050280" cy="560160"/>
          </a:xfrm>
          <a:prstGeom prst="rect">
            <a:avLst/>
          </a:prstGeom>
          <a:ln>
            <a:noFill/>
          </a:ln>
        </p:spPr>
      </p:pic>
      <p:pic>
        <p:nvPicPr>
          <p:cNvPr id="96" name="Grafik 2" descr=""/>
          <p:cNvPicPr/>
          <p:nvPr/>
        </p:nvPicPr>
        <p:blipFill>
          <a:blip r:embed="rId3"/>
          <a:stretch/>
        </p:blipFill>
        <p:spPr>
          <a:xfrm>
            <a:off x="7430400" y="134640"/>
            <a:ext cx="3696120" cy="512280"/>
          </a:xfrm>
          <a:prstGeom prst="rect">
            <a:avLst/>
          </a:prstGeom>
          <a:ln>
            <a:noFill/>
          </a:ln>
        </p:spPr>
      </p:pic>
      <p:sp>
        <p:nvSpPr>
          <p:cNvPr id="97" name="CustomShape 4"/>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98" name="CustomShape 5"/>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73D9F57E-901E-48FA-8012-5AAB2DCDF7A0}"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9" name="CustomShape 6"/>
          <p:cNvSpPr/>
          <p:nvPr/>
        </p:nvSpPr>
        <p:spPr>
          <a:xfrm>
            <a:off x="0" y="6642720"/>
            <a:ext cx="121813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00"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01"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139" name="CustomShape 2"/>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02E27D9-F2BC-489D-B9F5-33E83FE29835}"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0" name="CustomShape 3"/>
          <p:cNvSpPr/>
          <p:nvPr/>
        </p:nvSpPr>
        <p:spPr>
          <a:xfrm>
            <a:off x="912240" y="1268280"/>
            <a:ext cx="9206280" cy="359640"/>
          </a:xfrm>
          <a:prstGeom prst="rect">
            <a:avLst/>
          </a:prstGeom>
          <a:noFill/>
          <a:ln>
            <a:noFill/>
          </a:ln>
        </p:spPr>
        <p:style>
          <a:lnRef idx="0"/>
          <a:fillRef idx="0"/>
          <a:effectRef idx="0"/>
          <a:fontRef idx="minor"/>
        </p:style>
      </p:sp>
      <p:pic>
        <p:nvPicPr>
          <p:cNvPr id="141" name="Picture 19" descr="Logo_TUC_de_RGB"/>
          <p:cNvPicPr/>
          <p:nvPr/>
        </p:nvPicPr>
        <p:blipFill>
          <a:blip r:embed="rId2"/>
          <a:stretch/>
        </p:blipFill>
        <p:spPr>
          <a:xfrm>
            <a:off x="0" y="0"/>
            <a:ext cx="3050280" cy="560160"/>
          </a:xfrm>
          <a:prstGeom prst="rect">
            <a:avLst/>
          </a:prstGeom>
          <a:ln>
            <a:noFill/>
          </a:ln>
        </p:spPr>
      </p:pic>
      <p:pic>
        <p:nvPicPr>
          <p:cNvPr id="142" name="Grafik 2" descr=""/>
          <p:cNvPicPr/>
          <p:nvPr/>
        </p:nvPicPr>
        <p:blipFill>
          <a:blip r:embed="rId3"/>
          <a:stretch/>
        </p:blipFill>
        <p:spPr>
          <a:xfrm>
            <a:off x="7430400" y="134640"/>
            <a:ext cx="3696120" cy="512280"/>
          </a:xfrm>
          <a:prstGeom prst="rect">
            <a:avLst/>
          </a:prstGeom>
          <a:ln>
            <a:noFill/>
          </a:ln>
        </p:spPr>
      </p:pic>
      <p:sp>
        <p:nvSpPr>
          <p:cNvPr id="143" name="CustomShape 4"/>
          <p:cNvSpPr/>
          <p:nvPr/>
        </p:nvSpPr>
        <p:spPr>
          <a:xfrm>
            <a:off x="11444760" y="0"/>
            <a:ext cx="739440" cy="6848280"/>
          </a:xfrm>
          <a:prstGeom prst="rect">
            <a:avLst/>
          </a:prstGeom>
          <a:solidFill>
            <a:srgbClr val="000000">
              <a:alpha val="10000"/>
            </a:srgbClr>
          </a:solidFill>
          <a:ln>
            <a:noFill/>
          </a:ln>
        </p:spPr>
        <p:style>
          <a:lnRef idx="0"/>
          <a:fillRef idx="0"/>
          <a:effectRef idx="0"/>
          <a:fontRef idx="minor"/>
        </p:style>
      </p:sp>
      <p:sp>
        <p:nvSpPr>
          <p:cNvPr id="144" name="CustomShape 5"/>
          <p:cNvSpPr/>
          <p:nvPr/>
        </p:nvSpPr>
        <p:spPr>
          <a:xfrm>
            <a:off x="11438640" y="6453360"/>
            <a:ext cx="7563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6FA94C2B-AD48-4DB0-9706-14198C87ECBB}"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5" name="CustomShape 6"/>
          <p:cNvSpPr/>
          <p:nvPr/>
        </p:nvSpPr>
        <p:spPr>
          <a:xfrm>
            <a:off x="0" y="6642720"/>
            <a:ext cx="121813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46"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7"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foodsharing.de/"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www.ellenmacarthurfoundation.org/" TargetMode="External"/><Relationship Id="rId2"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1.png"/><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527400" y="1412640"/>
            <a:ext cx="10359360" cy="114588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latin typeface="Arial"/>
            </a:endParaRPr>
          </a:p>
        </p:txBody>
      </p:sp>
      <p:sp>
        <p:nvSpPr>
          <p:cNvPr id="191" name="CustomShape 2"/>
          <p:cNvSpPr/>
          <p:nvPr/>
        </p:nvSpPr>
        <p:spPr>
          <a:xfrm>
            <a:off x="527400" y="2852640"/>
            <a:ext cx="10359360" cy="236664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Circular Economy I</a:t>
            </a: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Industrial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7" name="CustomShape 2"/>
          <p:cNvSpPr/>
          <p:nvPr/>
        </p:nvSpPr>
        <p:spPr>
          <a:xfrm>
            <a:off x="335520" y="2859120"/>
            <a:ext cx="10575000" cy="1475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manages stocks of manufactured assets, such as infrastructure, buildings, vehicles, equipment and consumer goods, to maintain their value and utility as high as possible for as long as possible; and stocks of resources at their highest purity and value.”</a:t>
            </a:r>
            <a:endParaRPr b="0" lang="en-US" sz="1800" spc="-1" strike="noStrike">
              <a:latin typeface="Arial"/>
            </a:endParaRPr>
          </a:p>
        </p:txBody>
      </p:sp>
      <p:sp>
        <p:nvSpPr>
          <p:cNvPr id="218" name="CustomShape 3"/>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0" name="CustomShape 2"/>
          <p:cNvSpPr/>
          <p:nvPr/>
        </p:nvSpPr>
        <p:spPr>
          <a:xfrm>
            <a:off x="335520" y="2859120"/>
            <a:ext cx="10575000" cy="1018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US" sz="1800" spc="-1" strike="noStrike">
              <a:latin typeface="Arial"/>
            </a:endParaRPr>
          </a:p>
        </p:txBody>
      </p:sp>
      <p:sp>
        <p:nvSpPr>
          <p:cNvPr id="221" name="CustomShape 3"/>
          <p:cNvSpPr/>
          <p:nvPr/>
        </p:nvSpPr>
        <p:spPr>
          <a:xfrm>
            <a:off x="263520" y="6411600"/>
            <a:ext cx="10471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3" name="CustomShape 2"/>
          <p:cNvSpPr/>
          <p:nvPr/>
        </p:nvSpPr>
        <p:spPr>
          <a:xfrm>
            <a:off x="263520" y="6267600"/>
            <a:ext cx="10471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24" name="CustomShape 3"/>
          <p:cNvSpPr/>
          <p:nvPr/>
        </p:nvSpPr>
        <p:spPr>
          <a:xfrm>
            <a:off x="2011680" y="3017880"/>
            <a:ext cx="4291200" cy="2919600"/>
          </a:xfrm>
          <a:prstGeom prst="ellipse">
            <a:avLst/>
          </a:prstGeom>
          <a:solidFill>
            <a:srgbClr val="bbe33d">
              <a:alpha val="50000"/>
            </a:srgbClr>
          </a:solidFill>
          <a:ln>
            <a:solidFill>
              <a:srgbClr val="3465a4"/>
            </a:solidFill>
          </a:ln>
        </p:spPr>
        <p:style>
          <a:lnRef idx="0"/>
          <a:fillRef idx="0"/>
          <a:effectRef idx="0"/>
          <a:fontRef idx="minor"/>
        </p:style>
      </p:sp>
      <p:sp>
        <p:nvSpPr>
          <p:cNvPr id="225" name="CustomShape 4"/>
          <p:cNvSpPr/>
          <p:nvPr/>
        </p:nvSpPr>
        <p:spPr>
          <a:xfrm>
            <a:off x="3566160" y="1189080"/>
            <a:ext cx="4291200" cy="2919600"/>
          </a:xfrm>
          <a:prstGeom prst="ellipse">
            <a:avLst/>
          </a:prstGeom>
          <a:solidFill>
            <a:srgbClr val="729fcf">
              <a:alpha val="50000"/>
            </a:srgbClr>
          </a:solidFill>
          <a:ln>
            <a:solidFill>
              <a:srgbClr val="3465a4"/>
            </a:solidFill>
          </a:ln>
        </p:spPr>
        <p:style>
          <a:lnRef idx="0"/>
          <a:fillRef idx="0"/>
          <a:effectRef idx="0"/>
          <a:fontRef idx="minor"/>
        </p:style>
      </p:sp>
      <p:sp>
        <p:nvSpPr>
          <p:cNvPr id="226" name="CustomShape 5"/>
          <p:cNvSpPr/>
          <p:nvPr/>
        </p:nvSpPr>
        <p:spPr>
          <a:xfrm>
            <a:off x="5212080" y="3017880"/>
            <a:ext cx="4291200" cy="2919600"/>
          </a:xfrm>
          <a:prstGeom prst="ellipse">
            <a:avLst/>
          </a:prstGeom>
          <a:solidFill>
            <a:srgbClr val="f10d0c">
              <a:alpha val="50000"/>
            </a:srgbClr>
          </a:solidFill>
          <a:ln>
            <a:solidFill>
              <a:srgbClr val="3465a4"/>
            </a:solidFill>
          </a:ln>
        </p:spPr>
        <p:style>
          <a:lnRef idx="0"/>
          <a:fillRef idx="0"/>
          <a:effectRef idx="0"/>
          <a:fontRef idx="minor"/>
        </p:style>
      </p:sp>
      <p:sp>
        <p:nvSpPr>
          <p:cNvPr id="227" name="CustomShape 6"/>
          <p:cNvSpPr/>
          <p:nvPr/>
        </p:nvSpPr>
        <p:spPr>
          <a:xfrm>
            <a:off x="4023360" y="1729440"/>
            <a:ext cx="118224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28" name="CustomShape 7"/>
          <p:cNvSpPr/>
          <p:nvPr/>
        </p:nvSpPr>
        <p:spPr>
          <a:xfrm>
            <a:off x="7680960" y="4289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29" name="CustomShape 8"/>
          <p:cNvSpPr/>
          <p:nvPr/>
        </p:nvSpPr>
        <p:spPr>
          <a:xfrm>
            <a:off x="2834640" y="512100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31" name="CustomShape 2"/>
          <p:cNvSpPr/>
          <p:nvPr/>
        </p:nvSpPr>
        <p:spPr>
          <a:xfrm>
            <a:off x="263520" y="6267600"/>
            <a:ext cx="10471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32" name="CustomShape 3"/>
          <p:cNvSpPr/>
          <p:nvPr/>
        </p:nvSpPr>
        <p:spPr>
          <a:xfrm>
            <a:off x="2011680" y="3017880"/>
            <a:ext cx="4291200" cy="2919600"/>
          </a:xfrm>
          <a:prstGeom prst="ellipse">
            <a:avLst/>
          </a:prstGeom>
          <a:solidFill>
            <a:srgbClr val="bbe33d">
              <a:alpha val="50000"/>
            </a:srgbClr>
          </a:solidFill>
          <a:ln>
            <a:solidFill>
              <a:srgbClr val="3465a4"/>
            </a:solidFill>
          </a:ln>
        </p:spPr>
        <p:style>
          <a:lnRef idx="0"/>
          <a:fillRef idx="0"/>
          <a:effectRef idx="0"/>
          <a:fontRef idx="minor"/>
        </p:style>
      </p:sp>
      <p:sp>
        <p:nvSpPr>
          <p:cNvPr id="233" name="CustomShape 4"/>
          <p:cNvSpPr/>
          <p:nvPr/>
        </p:nvSpPr>
        <p:spPr>
          <a:xfrm>
            <a:off x="3566160" y="1189080"/>
            <a:ext cx="4291200" cy="2919600"/>
          </a:xfrm>
          <a:prstGeom prst="ellipse">
            <a:avLst/>
          </a:prstGeom>
          <a:solidFill>
            <a:srgbClr val="729fcf">
              <a:alpha val="50000"/>
            </a:srgbClr>
          </a:solidFill>
          <a:ln>
            <a:solidFill>
              <a:srgbClr val="3465a4"/>
            </a:solidFill>
          </a:ln>
        </p:spPr>
        <p:style>
          <a:lnRef idx="0"/>
          <a:fillRef idx="0"/>
          <a:effectRef idx="0"/>
          <a:fontRef idx="minor"/>
        </p:style>
      </p:sp>
      <p:sp>
        <p:nvSpPr>
          <p:cNvPr id="234" name="CustomShape 5"/>
          <p:cNvSpPr/>
          <p:nvPr/>
        </p:nvSpPr>
        <p:spPr>
          <a:xfrm>
            <a:off x="5212080" y="3017880"/>
            <a:ext cx="4291200" cy="2919600"/>
          </a:xfrm>
          <a:prstGeom prst="ellipse">
            <a:avLst/>
          </a:prstGeom>
          <a:solidFill>
            <a:srgbClr val="f10d0c">
              <a:alpha val="50000"/>
            </a:srgbClr>
          </a:solidFill>
          <a:ln>
            <a:solidFill>
              <a:srgbClr val="3465a4"/>
            </a:solidFill>
          </a:ln>
        </p:spPr>
        <p:style>
          <a:lnRef idx="0"/>
          <a:fillRef idx="0"/>
          <a:effectRef idx="0"/>
          <a:fontRef idx="minor"/>
        </p:style>
      </p:sp>
      <p:sp>
        <p:nvSpPr>
          <p:cNvPr id="235" name="CustomShape 6"/>
          <p:cNvSpPr/>
          <p:nvPr/>
        </p:nvSpPr>
        <p:spPr>
          <a:xfrm>
            <a:off x="4023360" y="1729440"/>
            <a:ext cx="118224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36" name="CustomShape 7"/>
          <p:cNvSpPr/>
          <p:nvPr/>
        </p:nvSpPr>
        <p:spPr>
          <a:xfrm>
            <a:off x="7680960" y="4289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37" name="CustomShape 8"/>
          <p:cNvSpPr/>
          <p:nvPr/>
        </p:nvSpPr>
        <p:spPr>
          <a:xfrm>
            <a:off x="2834640" y="512100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38" name="CustomShape 9"/>
          <p:cNvSpPr/>
          <p:nvPr/>
        </p:nvSpPr>
        <p:spPr>
          <a:xfrm>
            <a:off x="5212080" y="429804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40" name="CustomShape 2"/>
          <p:cNvSpPr/>
          <p:nvPr/>
        </p:nvSpPr>
        <p:spPr>
          <a:xfrm>
            <a:off x="263520" y="6267600"/>
            <a:ext cx="10471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41" name="CustomShape 3"/>
          <p:cNvSpPr/>
          <p:nvPr/>
        </p:nvSpPr>
        <p:spPr>
          <a:xfrm>
            <a:off x="2011680" y="3017880"/>
            <a:ext cx="4291200" cy="2919600"/>
          </a:xfrm>
          <a:prstGeom prst="ellipse">
            <a:avLst/>
          </a:prstGeom>
          <a:solidFill>
            <a:srgbClr val="bbe33d">
              <a:alpha val="50000"/>
            </a:srgbClr>
          </a:solidFill>
          <a:ln>
            <a:solidFill>
              <a:srgbClr val="3465a4"/>
            </a:solidFill>
          </a:ln>
        </p:spPr>
        <p:style>
          <a:lnRef idx="0"/>
          <a:fillRef idx="0"/>
          <a:effectRef idx="0"/>
          <a:fontRef idx="minor"/>
        </p:style>
      </p:sp>
      <p:sp>
        <p:nvSpPr>
          <p:cNvPr id="242" name="CustomShape 4"/>
          <p:cNvSpPr/>
          <p:nvPr/>
        </p:nvSpPr>
        <p:spPr>
          <a:xfrm>
            <a:off x="3566160" y="1189080"/>
            <a:ext cx="4291200" cy="2919600"/>
          </a:xfrm>
          <a:prstGeom prst="ellipse">
            <a:avLst/>
          </a:prstGeom>
          <a:solidFill>
            <a:srgbClr val="729fcf">
              <a:alpha val="50000"/>
            </a:srgbClr>
          </a:solidFill>
          <a:ln>
            <a:solidFill>
              <a:srgbClr val="3465a4"/>
            </a:solidFill>
          </a:ln>
        </p:spPr>
        <p:style>
          <a:lnRef idx="0"/>
          <a:fillRef idx="0"/>
          <a:effectRef idx="0"/>
          <a:fontRef idx="minor"/>
        </p:style>
      </p:sp>
      <p:sp>
        <p:nvSpPr>
          <p:cNvPr id="243" name="CustomShape 5"/>
          <p:cNvSpPr/>
          <p:nvPr/>
        </p:nvSpPr>
        <p:spPr>
          <a:xfrm>
            <a:off x="5212080" y="3017880"/>
            <a:ext cx="4291200" cy="2919600"/>
          </a:xfrm>
          <a:prstGeom prst="ellipse">
            <a:avLst/>
          </a:prstGeom>
          <a:solidFill>
            <a:srgbClr val="f10d0c">
              <a:alpha val="50000"/>
            </a:srgbClr>
          </a:solidFill>
          <a:ln>
            <a:solidFill>
              <a:srgbClr val="3465a4"/>
            </a:solidFill>
          </a:ln>
        </p:spPr>
        <p:style>
          <a:lnRef idx="0"/>
          <a:fillRef idx="0"/>
          <a:effectRef idx="0"/>
          <a:fontRef idx="minor"/>
        </p:style>
      </p:sp>
      <p:sp>
        <p:nvSpPr>
          <p:cNvPr id="244" name="CustomShape 6"/>
          <p:cNvSpPr/>
          <p:nvPr/>
        </p:nvSpPr>
        <p:spPr>
          <a:xfrm>
            <a:off x="4023360" y="1729440"/>
            <a:ext cx="118224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45" name="CustomShape 7"/>
          <p:cNvSpPr/>
          <p:nvPr/>
        </p:nvSpPr>
        <p:spPr>
          <a:xfrm>
            <a:off x="7680960" y="4289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46" name="CustomShape 8"/>
          <p:cNvSpPr/>
          <p:nvPr/>
        </p:nvSpPr>
        <p:spPr>
          <a:xfrm>
            <a:off x="2834640" y="512100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47" name="CustomShape 9"/>
          <p:cNvSpPr/>
          <p:nvPr/>
        </p:nvSpPr>
        <p:spPr>
          <a:xfrm>
            <a:off x="5212080" y="429804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48" name="CustomShape 10"/>
          <p:cNvSpPr/>
          <p:nvPr/>
        </p:nvSpPr>
        <p:spPr>
          <a:xfrm>
            <a:off x="3931920" y="3200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49" name="CustomShape 11"/>
          <p:cNvSpPr/>
          <p:nvPr/>
        </p:nvSpPr>
        <p:spPr>
          <a:xfrm>
            <a:off x="5852160" y="328392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51" name="CustomShape 2"/>
          <p:cNvSpPr/>
          <p:nvPr/>
        </p:nvSpPr>
        <p:spPr>
          <a:xfrm>
            <a:off x="263520" y="6267600"/>
            <a:ext cx="10471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52" name="CustomShape 3"/>
          <p:cNvSpPr/>
          <p:nvPr/>
        </p:nvSpPr>
        <p:spPr>
          <a:xfrm>
            <a:off x="2011680" y="3017880"/>
            <a:ext cx="4291200" cy="2919600"/>
          </a:xfrm>
          <a:prstGeom prst="ellipse">
            <a:avLst/>
          </a:prstGeom>
          <a:solidFill>
            <a:srgbClr val="bbe33d">
              <a:alpha val="50000"/>
            </a:srgbClr>
          </a:solidFill>
          <a:ln>
            <a:solidFill>
              <a:srgbClr val="3465a4"/>
            </a:solidFill>
          </a:ln>
        </p:spPr>
        <p:style>
          <a:lnRef idx="0"/>
          <a:fillRef idx="0"/>
          <a:effectRef idx="0"/>
          <a:fontRef idx="minor"/>
        </p:style>
      </p:sp>
      <p:sp>
        <p:nvSpPr>
          <p:cNvPr id="253" name="CustomShape 4"/>
          <p:cNvSpPr/>
          <p:nvPr/>
        </p:nvSpPr>
        <p:spPr>
          <a:xfrm>
            <a:off x="3566160" y="1189080"/>
            <a:ext cx="4291200" cy="2919600"/>
          </a:xfrm>
          <a:prstGeom prst="ellipse">
            <a:avLst/>
          </a:prstGeom>
          <a:solidFill>
            <a:srgbClr val="729fcf">
              <a:alpha val="50000"/>
            </a:srgbClr>
          </a:solidFill>
          <a:ln>
            <a:solidFill>
              <a:srgbClr val="3465a4"/>
            </a:solidFill>
          </a:ln>
        </p:spPr>
        <p:style>
          <a:lnRef idx="0"/>
          <a:fillRef idx="0"/>
          <a:effectRef idx="0"/>
          <a:fontRef idx="minor"/>
        </p:style>
      </p:sp>
      <p:sp>
        <p:nvSpPr>
          <p:cNvPr id="254" name="CustomShape 5"/>
          <p:cNvSpPr/>
          <p:nvPr/>
        </p:nvSpPr>
        <p:spPr>
          <a:xfrm>
            <a:off x="5212080" y="3017880"/>
            <a:ext cx="4291200" cy="2919600"/>
          </a:xfrm>
          <a:prstGeom prst="ellipse">
            <a:avLst/>
          </a:prstGeom>
          <a:solidFill>
            <a:srgbClr val="f10d0c">
              <a:alpha val="50000"/>
            </a:srgbClr>
          </a:solidFill>
          <a:ln>
            <a:solidFill>
              <a:srgbClr val="3465a4"/>
            </a:solidFill>
          </a:ln>
        </p:spPr>
        <p:style>
          <a:lnRef idx="0"/>
          <a:fillRef idx="0"/>
          <a:effectRef idx="0"/>
          <a:fontRef idx="minor"/>
        </p:style>
      </p:sp>
      <p:sp>
        <p:nvSpPr>
          <p:cNvPr id="255" name="CustomShape 6"/>
          <p:cNvSpPr/>
          <p:nvPr/>
        </p:nvSpPr>
        <p:spPr>
          <a:xfrm>
            <a:off x="4023360" y="1729440"/>
            <a:ext cx="118224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56" name="CustomShape 7"/>
          <p:cNvSpPr/>
          <p:nvPr/>
        </p:nvSpPr>
        <p:spPr>
          <a:xfrm>
            <a:off x="4775040" y="357480"/>
            <a:ext cx="21679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u="sng">
                <a:solidFill>
                  <a:srgbClr val="c9211e"/>
                </a:solidFill>
                <a:uFillTx/>
                <a:latin typeface="DejaVu Sans"/>
                <a:ea typeface="DejaVu Sans"/>
              </a:rPr>
              <a:t>Sustainable</a:t>
            </a:r>
            <a:endParaRPr b="0" lang="en-US" sz="2200" spc="-1" strike="noStrike">
              <a:latin typeface="Arial"/>
            </a:endParaRPr>
          </a:p>
        </p:txBody>
      </p:sp>
      <p:sp>
        <p:nvSpPr>
          <p:cNvPr id="257" name="CustomShape 8"/>
          <p:cNvSpPr/>
          <p:nvPr/>
        </p:nvSpPr>
        <p:spPr>
          <a:xfrm>
            <a:off x="7680960" y="4289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58" name="CustomShape 9"/>
          <p:cNvSpPr/>
          <p:nvPr/>
        </p:nvSpPr>
        <p:spPr>
          <a:xfrm>
            <a:off x="2834640" y="512100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59" name="CustomShape 10"/>
          <p:cNvSpPr/>
          <p:nvPr/>
        </p:nvSpPr>
        <p:spPr>
          <a:xfrm>
            <a:off x="5212080" y="429804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60" name="CustomShape 11"/>
          <p:cNvSpPr/>
          <p:nvPr/>
        </p:nvSpPr>
        <p:spPr>
          <a:xfrm>
            <a:off x="3931920" y="320076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61" name="CustomShape 12"/>
          <p:cNvSpPr/>
          <p:nvPr/>
        </p:nvSpPr>
        <p:spPr>
          <a:xfrm>
            <a:off x="5852160" y="3283920"/>
            <a:ext cx="2279520" cy="733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
        <p:nvSpPr>
          <p:cNvPr id="262" name="Line 13"/>
          <p:cNvSpPr/>
          <p:nvPr/>
        </p:nvSpPr>
        <p:spPr>
          <a:xfrm>
            <a:off x="5760720" y="822960"/>
            <a:ext cx="360" cy="3017880"/>
          </a:xfrm>
          <a:prstGeom prst="line">
            <a:avLst/>
          </a:prstGeom>
          <a:ln w="109800">
            <a:solidFill>
              <a:srgbClr val="3465a4"/>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Implications </a:t>
            </a:r>
            <a:endParaRPr b="0" lang="en-US" sz="2400" spc="-1" strike="noStrike">
              <a:latin typeface="Arial"/>
            </a:endParaRPr>
          </a:p>
        </p:txBody>
      </p:sp>
      <p:sp>
        <p:nvSpPr>
          <p:cNvPr id="264" name="CustomShape 2"/>
          <p:cNvSpPr/>
          <p:nvPr/>
        </p:nvSpPr>
        <p:spPr>
          <a:xfrm>
            <a:off x="335520" y="1268640"/>
            <a:ext cx="10743480" cy="50310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Arial"/>
            </a:endParaRPr>
          </a:p>
        </p:txBody>
      </p:sp>
      <p:sp>
        <p:nvSpPr>
          <p:cNvPr id="265" name="CustomShape 3"/>
          <p:cNvSpPr/>
          <p:nvPr/>
        </p:nvSpPr>
        <p:spPr>
          <a:xfrm>
            <a:off x="335520" y="2859120"/>
            <a:ext cx="10575000" cy="18741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6" name="CustomShape 4"/>
          <p:cNvSpPr/>
          <p:nvPr/>
        </p:nvSpPr>
        <p:spPr>
          <a:xfrm>
            <a:off x="263520" y="6411600"/>
            <a:ext cx="10471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Characteristics </a:t>
            </a:r>
            <a:endParaRPr b="0" lang="en-US" sz="2400" spc="-1" strike="noStrike">
              <a:latin typeface="Arial"/>
            </a:endParaRPr>
          </a:p>
        </p:txBody>
      </p:sp>
      <p:sp>
        <p:nvSpPr>
          <p:cNvPr id="268"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69" name="" descr=""/>
          <p:cNvPicPr/>
          <p:nvPr/>
        </p:nvPicPr>
        <p:blipFill>
          <a:blip r:embed="rId1"/>
          <a:stretch/>
        </p:blipFill>
        <p:spPr>
          <a:xfrm>
            <a:off x="2260800" y="1154160"/>
            <a:ext cx="7113600" cy="536436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R</a:t>
            </a:r>
            <a:endParaRPr b="0" lang="en-US" sz="2400" spc="-1" strike="noStrike">
              <a:latin typeface="Arial"/>
            </a:endParaRPr>
          </a:p>
        </p:txBody>
      </p:sp>
      <p:sp>
        <p:nvSpPr>
          <p:cNvPr id="271"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272" name="CustomShape 3"/>
          <p:cNvSpPr/>
          <p:nvPr/>
        </p:nvSpPr>
        <p:spPr>
          <a:xfrm>
            <a:off x="335520" y="1268280"/>
            <a:ext cx="4223160" cy="50310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Techno-commercial strategies to keep goods and components at highest value level through:</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US" sz="1800" spc="-1" strike="noStrike">
              <a:latin typeface="Arial"/>
            </a:endParaRPr>
          </a:p>
        </p:txBody>
      </p:sp>
      <p:pic>
        <p:nvPicPr>
          <p:cNvPr id="273" name="" descr=""/>
          <p:cNvPicPr/>
          <p:nvPr/>
        </p:nvPicPr>
        <p:blipFill>
          <a:blip r:embed="rId1"/>
          <a:stretch/>
        </p:blipFill>
        <p:spPr>
          <a:xfrm>
            <a:off x="4983120" y="360000"/>
            <a:ext cx="7131960" cy="612612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D</a:t>
            </a:r>
            <a:endParaRPr b="0" lang="en-US" sz="2400" spc="-1" strike="noStrike">
              <a:latin typeface="Arial"/>
            </a:endParaRPr>
          </a:p>
        </p:txBody>
      </p:sp>
      <p:sp>
        <p:nvSpPr>
          <p:cNvPr id="275" name="CustomShape 2"/>
          <p:cNvSpPr/>
          <p:nvPr/>
        </p:nvSpPr>
        <p:spPr>
          <a:xfrm>
            <a:off x="335520" y="1268280"/>
            <a:ext cx="4223160" cy="503100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US" sz="1800" spc="-1" strike="noStrike">
              <a:latin typeface="Arial"/>
            </a:endParaRPr>
          </a:p>
        </p:txBody>
      </p:sp>
      <p:sp>
        <p:nvSpPr>
          <p:cNvPr id="276" name="CustomShape 3"/>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77" name="" descr=""/>
          <p:cNvPicPr/>
          <p:nvPr/>
        </p:nvPicPr>
        <p:blipFill>
          <a:blip r:embed="rId1"/>
          <a:stretch/>
        </p:blipFill>
        <p:spPr>
          <a:xfrm>
            <a:off x="4983120" y="360000"/>
            <a:ext cx="7132320" cy="612396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2760" cy="493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License</a:t>
            </a:r>
            <a:endParaRPr b="0" lang="en-US" sz="2400" spc="-1" strike="noStrike">
              <a:latin typeface="Arial"/>
            </a:endParaRPr>
          </a:p>
        </p:txBody>
      </p:sp>
      <p:sp>
        <p:nvSpPr>
          <p:cNvPr id="193" name="CustomShape 2"/>
          <p:cNvSpPr/>
          <p:nvPr/>
        </p:nvSpPr>
        <p:spPr>
          <a:xfrm>
            <a:off x="335520" y="1268640"/>
            <a:ext cx="10742760" cy="50302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4" name="CustomShape 3"/>
          <p:cNvSpPr/>
          <p:nvPr/>
        </p:nvSpPr>
        <p:spPr>
          <a:xfrm>
            <a:off x="336600" y="3429000"/>
            <a:ext cx="10860480" cy="2052360"/>
          </a:xfrm>
          <a:prstGeom prst="rect">
            <a:avLst/>
          </a:prstGeom>
          <a:noFill/>
          <a:ln>
            <a:noFill/>
          </a:ln>
        </p:spPr>
        <p:style>
          <a:lnRef idx="0"/>
          <a:fillRef idx="0"/>
          <a:effectRef idx="0"/>
          <a:fontRef idx="minor"/>
        </p:style>
        <p:txBody>
          <a:bodyPr lIns="90000" rIns="90000" tIns="45000" bIns="45000">
            <a:noAutofit/>
          </a:bodyPr>
          <a:p>
            <a:pPr marL="216000" indent="-2131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This work is licensed under a </a:t>
            </a:r>
            <a:r>
              <a:rPr b="1" lang="en-US" sz="2000" spc="-1" strike="noStrike">
                <a:solidFill>
                  <a:srgbClr val="000000"/>
                </a:solidFill>
                <a:latin typeface="DejaVu Sans"/>
                <a:ea typeface="DejaVu Sans"/>
              </a:rPr>
              <a:t>Creative Commons Attribution-ShareAlike 4.0 International License</a:t>
            </a:r>
            <a:r>
              <a:rPr b="0" lang="en-US" sz="2000" spc="-1" strike="noStrike">
                <a:solidFill>
                  <a:srgbClr val="000000"/>
                </a:solidFill>
                <a:latin typeface="DejaVu Sans"/>
                <a:ea typeface="DejaVu Sans"/>
              </a:rPr>
              <a:t>. To view a copy of this license, please refer to </a:t>
            </a:r>
            <a:r>
              <a:rPr b="0" lang="en-US" sz="2000" spc="-1" strike="noStrike" u="sng">
                <a:solidFill>
                  <a:srgbClr val="0000ff"/>
                </a:solidFill>
                <a:uFillTx/>
                <a:latin typeface="DejaVu Sans"/>
                <a:ea typeface="DejaVu Sans"/>
                <a:hlinkClick r:id="rId1"/>
              </a:rPr>
              <a:t>https://creativecommons.org/licenses/by-sa/4.0/</a:t>
            </a:r>
            <a:r>
              <a:rPr b="0" lang="en-US" sz="2000" spc="-1" strike="noStrike">
                <a:solidFill>
                  <a:srgbClr val="0369a3"/>
                </a:solidFill>
                <a:latin typeface="DejaVu Sans"/>
                <a:ea typeface="DejaVu Sans"/>
              </a:rPr>
              <a:t> .</a:t>
            </a:r>
            <a:endParaRPr b="0" lang="en-US" sz="2000" spc="-1" strike="noStrike">
              <a:latin typeface="Arial"/>
            </a:endParaRPr>
          </a:p>
          <a:p>
            <a:pPr marL="216000" indent="-2131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Updated versions of these slides will be available in our </a:t>
            </a:r>
            <a:r>
              <a:rPr b="0" lang="en-US" sz="2000" spc="-1" strike="noStrike" u="sng">
                <a:solidFill>
                  <a:srgbClr val="0000ff"/>
                </a:solidFill>
                <a:uFillTx/>
                <a:latin typeface="DejaVu Sans"/>
                <a:ea typeface="DejaVu Sans"/>
                <a:hlinkClick r:id="rId2"/>
              </a:rPr>
              <a:t>Github repository</a:t>
            </a:r>
            <a:r>
              <a:rPr b="0" lang="en-US" sz="2000" spc="-1" strike="noStrike">
                <a:solidFill>
                  <a:srgbClr val="000000"/>
                </a:solidFill>
                <a:latin typeface="DejaVu Sans"/>
                <a:ea typeface="DejaVu Sans"/>
              </a:rPr>
              <a:t>.</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964440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End-of-service-life business opportunities for value preservation: Reuse or Recycle?</a:t>
            </a:r>
            <a:endParaRPr b="0" lang="en-US" sz="2400" spc="-1" strike="noStrike">
              <a:latin typeface="Arial"/>
            </a:endParaRPr>
          </a:p>
        </p:txBody>
      </p:sp>
      <p:pic>
        <p:nvPicPr>
          <p:cNvPr id="279" name="" descr=""/>
          <p:cNvPicPr/>
          <p:nvPr/>
        </p:nvPicPr>
        <p:blipFill>
          <a:blip r:embed="rId1"/>
          <a:stretch/>
        </p:blipFill>
        <p:spPr>
          <a:xfrm>
            <a:off x="1753920" y="1262520"/>
            <a:ext cx="8226000" cy="5102280"/>
          </a:xfrm>
          <a:prstGeom prst="rect">
            <a:avLst/>
          </a:prstGeom>
          <a:ln>
            <a:noFill/>
          </a:ln>
        </p:spPr>
      </p:pic>
      <p:sp>
        <p:nvSpPr>
          <p:cNvPr id="280"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2" name="CustomShape 2"/>
          <p:cNvSpPr/>
          <p:nvPr/>
        </p:nvSpPr>
        <p:spPr>
          <a:xfrm>
            <a:off x="335520" y="1679400"/>
            <a:ext cx="5186520" cy="472788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1" lang="en-US" sz="1800" spc="-1" strike="noStrike">
                <a:solidFill>
                  <a:srgbClr val="ffffff"/>
                </a:solidFill>
                <a:latin typeface="DejaVu Sans"/>
                <a:ea typeface="DejaVu Sans"/>
              </a:rPr>
              <a:t>Circular Economy: </a:t>
            </a:r>
            <a:r>
              <a:rPr b="0" lang="en-US" sz="1800" spc="-1" strike="noStrike">
                <a:solidFill>
                  <a:srgbClr val="ffffff"/>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3" name="" descr=""/>
          <p:cNvPicPr/>
          <p:nvPr/>
        </p:nvPicPr>
        <p:blipFill>
          <a:blip r:embed="rId1"/>
          <a:stretch/>
        </p:blipFill>
        <p:spPr>
          <a:xfrm>
            <a:off x="5525640" y="1679400"/>
            <a:ext cx="5940000" cy="4818240"/>
          </a:xfrm>
          <a:prstGeom prst="rect">
            <a:avLst/>
          </a:prstGeom>
          <a:ln>
            <a:noFill/>
          </a:ln>
        </p:spPr>
      </p:pic>
      <p:sp>
        <p:nvSpPr>
          <p:cNvPr id="284" name="CustomShape 3"/>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6" name="CustomShape 2"/>
          <p:cNvSpPr/>
          <p:nvPr/>
        </p:nvSpPr>
        <p:spPr>
          <a:xfrm>
            <a:off x="335520" y="1679400"/>
            <a:ext cx="5186520" cy="472788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287" name="" descr=""/>
          <p:cNvPicPr/>
          <p:nvPr/>
        </p:nvPicPr>
        <p:blipFill>
          <a:blip r:embed="rId1"/>
          <a:stretch/>
        </p:blipFill>
        <p:spPr>
          <a:xfrm>
            <a:off x="5525640" y="1679400"/>
            <a:ext cx="5940000" cy="4818240"/>
          </a:xfrm>
          <a:prstGeom prst="rect">
            <a:avLst/>
          </a:prstGeom>
          <a:ln>
            <a:noFill/>
          </a:ln>
        </p:spPr>
      </p:pic>
      <p:sp>
        <p:nvSpPr>
          <p:cNvPr id="288" name="CustomShape 3"/>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Absolute decoupling indicators make the difference between the LIE and the CIE visible</a:t>
            </a:r>
            <a:endParaRPr b="0" lang="en-US" sz="2400" spc="-1" strike="noStrike">
              <a:latin typeface="Arial"/>
            </a:endParaRPr>
          </a:p>
        </p:txBody>
      </p:sp>
      <p:pic>
        <p:nvPicPr>
          <p:cNvPr id="290" name="" descr=""/>
          <p:cNvPicPr/>
          <p:nvPr/>
        </p:nvPicPr>
        <p:blipFill>
          <a:blip r:embed="rId1"/>
          <a:stretch/>
        </p:blipFill>
        <p:spPr>
          <a:xfrm>
            <a:off x="1828800" y="1786320"/>
            <a:ext cx="8226000" cy="4621680"/>
          </a:xfrm>
          <a:prstGeom prst="rect">
            <a:avLst/>
          </a:prstGeom>
          <a:ln>
            <a:noFill/>
          </a:ln>
        </p:spPr>
      </p:pic>
      <p:sp>
        <p:nvSpPr>
          <p:cNvPr id="291"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4406760"/>
            <a:ext cx="10743480" cy="13525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Performance Economy</a:t>
            </a:r>
            <a:endParaRPr b="0" lang="en-US" sz="3000" spc="-1" strike="noStrike">
              <a:latin typeface="Arial"/>
            </a:endParaRPr>
          </a:p>
        </p:txBody>
      </p:sp>
      <p:sp>
        <p:nvSpPr>
          <p:cNvPr id="293" name="CustomShape 2"/>
          <p:cNvSpPr/>
          <p:nvPr/>
        </p:nvSpPr>
        <p:spPr>
          <a:xfrm>
            <a:off x="335520" y="2906640"/>
            <a:ext cx="10743480" cy="1490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Performance Economy</a:t>
            </a:r>
            <a:endParaRPr b="0" lang="en-US" sz="2400" spc="-1" strike="noStrike">
              <a:latin typeface="Arial"/>
            </a:endParaRPr>
          </a:p>
        </p:txBody>
      </p:sp>
      <p:pic>
        <p:nvPicPr>
          <p:cNvPr id="295" name="" descr=""/>
          <p:cNvPicPr/>
          <p:nvPr/>
        </p:nvPicPr>
        <p:blipFill>
          <a:blip r:embed="rId1"/>
          <a:stretch/>
        </p:blipFill>
        <p:spPr>
          <a:xfrm>
            <a:off x="2244960" y="1006920"/>
            <a:ext cx="6895440" cy="5161680"/>
          </a:xfrm>
          <a:prstGeom prst="rect">
            <a:avLst/>
          </a:prstGeom>
          <a:ln>
            <a:noFill/>
          </a:ln>
        </p:spPr>
      </p:pic>
      <p:sp>
        <p:nvSpPr>
          <p:cNvPr id="296"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Definition</a:t>
            </a:r>
            <a:endParaRPr b="0" lang="en-US" sz="2400" spc="-1" strike="noStrike">
              <a:latin typeface="Arial"/>
            </a:endParaRPr>
          </a:p>
          <a:p>
            <a:pPr>
              <a:lnSpc>
                <a:spcPct val="100000"/>
              </a:lnSpc>
            </a:pPr>
            <a:endParaRPr b="0" lang="en-US" sz="2400" spc="-1" strike="noStrike">
              <a:latin typeface="Arial"/>
            </a:endParaRPr>
          </a:p>
        </p:txBody>
      </p:sp>
      <p:sp>
        <p:nvSpPr>
          <p:cNvPr id="298" name="CustomShape 2"/>
          <p:cNvSpPr/>
          <p:nvPr/>
        </p:nvSpPr>
        <p:spPr>
          <a:xfrm>
            <a:off x="335520" y="2859120"/>
            <a:ext cx="10575000" cy="1475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sells results instead of objects.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US" sz="1800" spc="-1" strike="noStrike">
              <a:latin typeface="Arial"/>
            </a:endParaRPr>
          </a:p>
        </p:txBody>
      </p:sp>
      <p:sp>
        <p:nvSpPr>
          <p:cNvPr id="299" name="CustomShape 3"/>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1"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2" name="CustomShape 3"/>
          <p:cNvSpPr/>
          <p:nvPr/>
        </p:nvSpPr>
        <p:spPr>
          <a:xfrm>
            <a:off x="335520" y="1828800"/>
            <a:ext cx="10743480" cy="43347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52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4"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5" name="CustomShape 3"/>
          <p:cNvSpPr/>
          <p:nvPr/>
        </p:nvSpPr>
        <p:spPr>
          <a:xfrm>
            <a:off x="335520" y="1828800"/>
            <a:ext cx="10743480" cy="43347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52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52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7"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8" name="CustomShape 3"/>
          <p:cNvSpPr/>
          <p:nvPr/>
        </p:nvSpPr>
        <p:spPr>
          <a:xfrm>
            <a:off x="335520" y="1828800"/>
            <a:ext cx="10743480" cy="433476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52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52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lvl="1" marL="652320" indent="-19152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en-GB" sz="2400" spc="-1" strike="noStrike">
                <a:solidFill>
                  <a:srgbClr val="000000"/>
                </a:solidFill>
                <a:latin typeface="DejaVu Sans"/>
                <a:ea typeface="DejaVu Sans"/>
              </a:rPr>
              <a:t>The Linear (Industrial) Economy</a:t>
            </a:r>
            <a:endParaRPr b="0" lang="en-US" sz="2400" spc="-1" strike="noStrike">
              <a:latin typeface="Arial"/>
            </a:endParaRPr>
          </a:p>
        </p:txBody>
      </p:sp>
      <p:sp>
        <p:nvSpPr>
          <p:cNvPr id="196" name="CustomShape 2"/>
          <p:cNvSpPr/>
          <p:nvPr/>
        </p:nvSpPr>
        <p:spPr>
          <a:xfrm>
            <a:off x="263520" y="6415200"/>
            <a:ext cx="64713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197" name="" descr=""/>
          <p:cNvPicPr/>
          <p:nvPr/>
        </p:nvPicPr>
        <p:blipFill>
          <a:blip r:embed="rId1"/>
          <a:stretch/>
        </p:blipFill>
        <p:spPr>
          <a:xfrm>
            <a:off x="343800" y="1749240"/>
            <a:ext cx="11307960" cy="3733560"/>
          </a:xfrm>
          <a:prstGeom prst="rect">
            <a:avLst/>
          </a:prstGeom>
          <a:ln>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0"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1" name="CustomShape 3"/>
          <p:cNvSpPr/>
          <p:nvPr/>
        </p:nvSpPr>
        <p:spPr>
          <a:xfrm>
            <a:off x="335520" y="1571400"/>
            <a:ext cx="4239360" cy="47278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Small square: Local use-focused PE</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2" name="" descr=""/>
          <p:cNvPicPr/>
          <p:nvPr/>
        </p:nvPicPr>
        <p:blipFill>
          <a:blip r:embed="rId1"/>
          <a:stretch/>
        </p:blipFill>
        <p:spPr>
          <a:xfrm>
            <a:off x="4173120" y="703800"/>
            <a:ext cx="7422480" cy="505620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4"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5" name="CustomShape 3"/>
          <p:cNvSpPr/>
          <p:nvPr/>
        </p:nvSpPr>
        <p:spPr>
          <a:xfrm>
            <a:off x="335520" y="1571400"/>
            <a:ext cx="4239360" cy="47278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52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6" name="" descr=""/>
          <p:cNvPicPr/>
          <p:nvPr/>
        </p:nvPicPr>
        <p:blipFill>
          <a:blip r:embed="rId1"/>
          <a:stretch/>
        </p:blipFill>
        <p:spPr>
          <a:xfrm>
            <a:off x="4173120" y="704160"/>
            <a:ext cx="7422480" cy="5056200"/>
          </a:xfrm>
          <a:prstGeom prst="rect">
            <a:avLst/>
          </a:prstGeom>
          <a:ln>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8"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9" name="CustomShape 3"/>
          <p:cNvSpPr/>
          <p:nvPr/>
        </p:nvSpPr>
        <p:spPr>
          <a:xfrm>
            <a:off x="335520" y="1571400"/>
            <a:ext cx="4239360" cy="472788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52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52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marL="195120" indent="-19152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US" sz="1800" spc="-1" strike="noStrike">
              <a:latin typeface="Arial"/>
            </a:endParaRPr>
          </a:p>
        </p:txBody>
      </p:sp>
      <p:pic>
        <p:nvPicPr>
          <p:cNvPr id="320" name="" descr=""/>
          <p:cNvPicPr/>
          <p:nvPr/>
        </p:nvPicPr>
        <p:blipFill>
          <a:blip r:embed="rId1"/>
          <a:stretch/>
        </p:blipFill>
        <p:spPr>
          <a:xfrm>
            <a:off x="4173120" y="704160"/>
            <a:ext cx="7422480" cy="505620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4406760"/>
            <a:ext cx="10743480" cy="13525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3000" spc="-1" strike="noStrike" cap="all">
                <a:solidFill>
                  <a:srgbClr val="008c4f"/>
                </a:solidFill>
                <a:latin typeface="DejaVu Sans"/>
                <a:ea typeface="DejaVu Sans"/>
              </a:rPr>
              <a:t>Example 1 – Foodsharing</a:t>
            </a:r>
            <a:endParaRPr b="0" lang="en-US" sz="3000" spc="-1" strike="noStrike">
              <a:latin typeface="Arial"/>
            </a:endParaRPr>
          </a:p>
        </p:txBody>
      </p:sp>
      <p:sp>
        <p:nvSpPr>
          <p:cNvPr id="322" name="CustomShape 2"/>
          <p:cNvSpPr/>
          <p:nvPr/>
        </p:nvSpPr>
        <p:spPr>
          <a:xfrm>
            <a:off x="335520" y="2906640"/>
            <a:ext cx="10743480" cy="1490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24"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25"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In Germany alone, 12 million tons of food are wasted every year → per capita: 75kg/year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Private households → 6.7 million tons (52%)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Processing → 2.2 million tons (18%)</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Out-of-home-consumption → 1.7 million tons (14%)</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Primary production → 1.4 million tons (12%)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Retail → 0.5 million tons (4%)</a:t>
            </a:r>
            <a:endParaRPr b="0" lang="en-US" sz="1800" spc="-1" strike="noStrike">
              <a:latin typeface="Arial"/>
            </a:endParaRPr>
          </a:p>
        </p:txBody>
      </p:sp>
      <p:sp>
        <p:nvSpPr>
          <p:cNvPr id="326"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42760" cy="493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1 </a:t>
            </a:r>
            <a:endParaRPr b="0" lang="en-US" sz="2400" spc="-1" strike="noStrike">
              <a:latin typeface="Arial"/>
            </a:endParaRPr>
          </a:p>
        </p:txBody>
      </p:sp>
      <p:sp>
        <p:nvSpPr>
          <p:cNvPr id="328" name="CustomShape 2"/>
          <p:cNvSpPr/>
          <p:nvPr/>
        </p:nvSpPr>
        <p:spPr>
          <a:xfrm>
            <a:off x="335520" y="1268280"/>
            <a:ext cx="10742760" cy="50302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7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food </a:t>
            </a:r>
            <a:r>
              <a:rPr b="0" lang="en-US" sz="1800" spc="-1" strike="noStrike" u="sng">
                <a:solidFill>
                  <a:srgbClr val="000000"/>
                </a:solidFill>
                <a:uFillTx/>
                <a:latin typeface="DejaVu Sans"/>
                <a:ea typeface="DejaVu Sans"/>
              </a:rPr>
              <a:t>you</a:t>
            </a:r>
            <a:r>
              <a:rPr b="0" lang="en-US" sz="1800" spc="-1" strike="noStrike">
                <a:solidFill>
                  <a:srgbClr val="000000"/>
                </a:solidFill>
                <a:latin typeface="DejaVu Sans"/>
                <a:ea typeface="DejaVu Sans"/>
              </a:rPr>
              <a:t> purchase is ending up in your trash bin?</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0% – 10%</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10% – 25%</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25% – 40%</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40% – 50%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0"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1"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2"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4"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5"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6"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8"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39"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0"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2"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3"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a:t>
            </a:r>
            <a:r>
              <a:rPr b="0" lang="en-US" sz="1800" spc="-1" strike="noStrike">
                <a:solidFill>
                  <a:srgbClr val="ffffff"/>
                </a:solidFill>
                <a:latin typeface="DejaVu Sans"/>
                <a:ea typeface="DejaVu Sans"/>
              </a:rPr>
              <a:t>→ donated food (Tafel Deutschland e.V.)</a:t>
            </a:r>
            <a:endParaRPr b="0" lang="en-US" sz="1800" spc="-1" strike="noStrike">
              <a:latin typeface="Arial"/>
            </a:endParaRPr>
          </a:p>
        </p:txBody>
      </p:sp>
      <p:sp>
        <p:nvSpPr>
          <p:cNvPr id="344"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4406760"/>
            <a:ext cx="10743480" cy="13525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The Circular Economy</a:t>
            </a:r>
            <a:endParaRPr b="0" lang="en-US" sz="3000" spc="-1" strike="noStrike">
              <a:latin typeface="Arial"/>
            </a:endParaRPr>
          </a:p>
        </p:txBody>
      </p:sp>
      <p:sp>
        <p:nvSpPr>
          <p:cNvPr id="199" name="CustomShape 2"/>
          <p:cNvSpPr/>
          <p:nvPr/>
        </p:nvSpPr>
        <p:spPr>
          <a:xfrm>
            <a:off x="335520" y="2906640"/>
            <a:ext cx="10743480" cy="1490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6"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7"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8"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Solution?</a:t>
            </a:r>
            <a:endParaRPr b="0" lang="en-US" sz="2400" spc="-1" strike="noStrike">
              <a:latin typeface="Arial"/>
            </a:endParaRPr>
          </a:p>
        </p:txBody>
      </p:sp>
      <p:sp>
        <p:nvSpPr>
          <p:cNvPr id="350"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General</a:t>
            </a:r>
            <a:endParaRPr b="0" lang="en-US" sz="2200" spc="-1" strike="noStrike">
              <a:latin typeface="Arial"/>
            </a:endParaRPr>
          </a:p>
        </p:txBody>
      </p:sp>
      <p:sp>
        <p:nvSpPr>
          <p:cNvPr id="351"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Make it illegal to throw food away → In February 2016, France adopted a law on fighting food waste that meant supermarkets were forbidden to destroy unsold food products and were compelled to donate it instead.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Has been later adopted in the gastronomy and related sectors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3"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a:t>
            </a:r>
            <a:endParaRPr b="0" lang="en-US" sz="2200" spc="-1" strike="noStrike">
              <a:latin typeface="Arial"/>
            </a:endParaRPr>
          </a:p>
        </p:txBody>
      </p:sp>
      <p:sp>
        <p:nvSpPr>
          <p:cNvPr id="354"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u="sng">
                <a:solidFill>
                  <a:srgbClr val="0000ff"/>
                </a:solidFill>
                <a:uFillTx/>
                <a:latin typeface="DejaVu Sans"/>
                <a:ea typeface="DejaVu Sans"/>
                <a:hlinkClick r:id="rId1"/>
              </a:rPr>
              <a:t>Click Me</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Platform launched in 2012</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Decentralized and self-organized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450,000 registered user (all volunteers)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Cooperates with more than 11,000 businesses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More than 65 million tons of food saved</a:t>
            </a:r>
            <a:endParaRPr b="0" lang="en-US" sz="1800" spc="-1" strike="noStrike">
              <a:latin typeface="Arial"/>
            </a:endParaRPr>
          </a:p>
        </p:txBody>
      </p:sp>
      <p:sp>
        <p:nvSpPr>
          <p:cNvPr id="355"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7"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58"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Register (free – no charges, no subscriptions)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Types of users: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 User </a:t>
            </a:r>
            <a:endParaRPr b="0" lang="en-US" sz="1800" spc="-1" strike="noStrike">
              <a:latin typeface="Arial"/>
            </a:endParaRPr>
          </a:p>
          <a:p>
            <a:pPr lvl="2" marL="648000" indent="-21456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Share your own leftovers or collect food from others (offers visible on the Foodsharing map)</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 Foodsavers </a:t>
            </a:r>
            <a:endParaRPr b="0" lang="en-US" sz="1800" spc="-1" strike="noStrike">
              <a:latin typeface="Arial"/>
            </a:endParaRPr>
          </a:p>
          <a:p>
            <a:pPr lvl="2" marL="648000" indent="-21456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Pass a quiz (quite some effort) and become a Foodsaver.</a:t>
            </a:r>
            <a:endParaRPr b="0" lang="en-US" sz="1800" spc="-1" strike="noStrike">
              <a:latin typeface="Arial"/>
            </a:endParaRPr>
          </a:p>
          <a:p>
            <a:pPr lvl="2" marL="648000" indent="-21456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Allowed to collect (“save”) leftovers from businesses that cooperate with Foodsharing</a:t>
            </a:r>
            <a:endParaRPr b="0" lang="en-US" sz="1800" spc="-1" strike="noStrike">
              <a:latin typeface="Arial"/>
            </a:endParaRPr>
          </a:p>
          <a:p>
            <a:pPr lvl="2" marL="648000" indent="-21456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Redistribute saved food among friends and within the Foodsharing community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 Operations manager (Betriebsverantwortlicher = abbr. “BV”)</a:t>
            </a:r>
            <a:endParaRPr b="0" lang="en-US" sz="1800" spc="-1" strike="noStrike">
              <a:latin typeface="Arial"/>
            </a:endParaRPr>
          </a:p>
          <a:p>
            <a:pPr lvl="2" marL="648000" indent="-21456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Manage cooperation with business, manage your team of Foodsavers and organize a collection schedule </a:t>
            </a:r>
            <a:endParaRPr b="0" lang="en-US" sz="1800" spc="-1" strike="noStrike">
              <a:latin typeface="Arial"/>
            </a:endParaRPr>
          </a:p>
        </p:txBody>
      </p:sp>
      <p:sp>
        <p:nvSpPr>
          <p:cNvPr id="359"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1"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62" name="CustomShape 3"/>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pic>
        <p:nvPicPr>
          <p:cNvPr id="363" name="" descr=""/>
          <p:cNvPicPr/>
          <p:nvPr/>
        </p:nvPicPr>
        <p:blipFill>
          <a:blip r:embed="rId1"/>
          <a:stretch/>
        </p:blipFill>
        <p:spPr>
          <a:xfrm>
            <a:off x="1671480" y="1724040"/>
            <a:ext cx="8658000" cy="4582080"/>
          </a:xfrm>
          <a:prstGeom prst="rect">
            <a:avLst/>
          </a:prstGeom>
          <a:ln>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5"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a:t>
            </a:r>
            <a:endParaRPr b="0" lang="en-US" sz="2200" spc="-1" strike="noStrike">
              <a:latin typeface="Arial"/>
            </a:endParaRPr>
          </a:p>
        </p:txBody>
      </p:sp>
      <p:sp>
        <p:nvSpPr>
          <p:cNvPr id="366"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Just keep/take what you can consume, redistribute everything else</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Most businesses don’t want to be publicly mentioned </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Bad image if you throw away huge amounts of food every day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People are supposed to buy their food at your place instead of picking it up for free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Strict:</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Food collection schedule (pre-defined time slots, each foodsaver only once every week or every two weeks, etc.)</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Hygiene rules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Pre-defined procedures for collection of food </a:t>
            </a:r>
            <a:endParaRPr b="0" lang="en-US" sz="1800" spc="-1" strike="noStrike">
              <a:latin typeface="Arial"/>
            </a:endParaRPr>
          </a:p>
        </p:txBody>
      </p:sp>
      <p:sp>
        <p:nvSpPr>
          <p:cNvPr id="367"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9"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much food is saved every day?</a:t>
            </a:r>
            <a:endParaRPr b="0" lang="en-US" sz="2200" spc="-1" strike="noStrike">
              <a:latin typeface="Arial"/>
            </a:endParaRPr>
          </a:p>
        </p:txBody>
      </p:sp>
      <p:sp>
        <p:nvSpPr>
          <p:cNvPr id="370"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371" name="" descr=""/>
          <p:cNvPicPr/>
          <p:nvPr/>
        </p:nvPicPr>
        <p:blipFill>
          <a:blip r:embed="rId1"/>
          <a:stretch/>
        </p:blipFill>
        <p:spPr>
          <a:xfrm>
            <a:off x="91440" y="3291840"/>
            <a:ext cx="5631480" cy="3166560"/>
          </a:xfrm>
          <a:prstGeom prst="rect">
            <a:avLst/>
          </a:prstGeom>
          <a:ln>
            <a:noFill/>
          </a:ln>
        </p:spPr>
      </p:pic>
      <p:pic>
        <p:nvPicPr>
          <p:cNvPr id="372" name="" descr=""/>
          <p:cNvPicPr/>
          <p:nvPr/>
        </p:nvPicPr>
        <p:blipFill>
          <a:blip r:embed="rId2"/>
          <a:srcRect l="0" t="0" r="6764" b="0"/>
          <a:stretch/>
        </p:blipFill>
        <p:spPr>
          <a:xfrm>
            <a:off x="5395320" y="1594800"/>
            <a:ext cx="5940000" cy="1785240"/>
          </a:xfrm>
          <a:prstGeom prst="rect">
            <a:avLst/>
          </a:prstGeom>
          <a:ln>
            <a:noFill/>
          </a:ln>
        </p:spPr>
      </p:pic>
      <p:sp>
        <p:nvSpPr>
          <p:cNvPr id="373"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Resources</a:t>
            </a:r>
            <a:endParaRPr b="0" lang="en-US" sz="2400" spc="-1" strike="noStrike">
              <a:latin typeface="Arial"/>
            </a:endParaRPr>
          </a:p>
        </p:txBody>
      </p:sp>
      <p:sp>
        <p:nvSpPr>
          <p:cNvPr id="375" name="CustomShape 2"/>
          <p:cNvSpPr/>
          <p:nvPr/>
        </p:nvSpPr>
        <p:spPr>
          <a:xfrm>
            <a:off x="335520" y="1268640"/>
            <a:ext cx="10743480" cy="503100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Meadows (1972) – The Limits to Growth</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Meadows, Randers und Meadows (2004) – Limits to Growth – The 30-Year Update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3480" cy="50310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3480" cy="4942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1" name="CustomShape 2"/>
          <p:cNvSpPr/>
          <p:nvPr/>
        </p:nvSpPr>
        <p:spPr>
          <a:xfrm>
            <a:off x="263520" y="64116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latin typeface="Arial"/>
            </a:endParaRPr>
          </a:p>
        </p:txBody>
      </p:sp>
      <p:pic>
        <p:nvPicPr>
          <p:cNvPr id="202" name="" descr=""/>
          <p:cNvPicPr/>
          <p:nvPr/>
        </p:nvPicPr>
        <p:blipFill>
          <a:blip r:embed="rId1"/>
          <a:stretch/>
        </p:blipFill>
        <p:spPr>
          <a:xfrm>
            <a:off x="381240" y="1143000"/>
            <a:ext cx="11044440" cy="512892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4" name="CustomShape 2"/>
          <p:cNvSpPr/>
          <p:nvPr/>
        </p:nvSpPr>
        <p:spPr>
          <a:xfrm>
            <a:off x="263520" y="6411600"/>
            <a:ext cx="1043352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US" sz="900" spc="-1" strike="noStrike">
              <a:latin typeface="Arial"/>
            </a:endParaRPr>
          </a:p>
        </p:txBody>
      </p:sp>
      <p:pic>
        <p:nvPicPr>
          <p:cNvPr id="205" name="" descr=""/>
          <p:cNvPicPr/>
          <p:nvPr/>
        </p:nvPicPr>
        <p:blipFill>
          <a:blip r:embed="rId2"/>
          <a:stretch/>
        </p:blipFill>
        <p:spPr>
          <a:xfrm>
            <a:off x="2772000" y="670680"/>
            <a:ext cx="6616440" cy="662544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07" name="CustomShape 2"/>
          <p:cNvSpPr/>
          <p:nvPr/>
        </p:nvSpPr>
        <p:spPr>
          <a:xfrm>
            <a:off x="263520" y="6411600"/>
            <a:ext cx="9120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US" sz="900" spc="-1" strike="noStrike">
              <a:latin typeface="Arial"/>
            </a:endParaRPr>
          </a:p>
        </p:txBody>
      </p:sp>
      <p:sp>
        <p:nvSpPr>
          <p:cNvPr id="208" name="CustomShape 3"/>
          <p:cNvSpPr/>
          <p:nvPr/>
        </p:nvSpPr>
        <p:spPr>
          <a:xfrm>
            <a:off x="349200" y="1600200"/>
            <a:ext cx="9597600" cy="3425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u="sng">
                <a:solidFill>
                  <a:srgbClr val="0000ff"/>
                </a:solidFill>
                <a:uFillTx/>
                <a:latin typeface="DejaVu Sans"/>
                <a:ea typeface="DejaVu Sans"/>
                <a:hlinkClick r:id="rId1"/>
              </a:rPr>
              <a:t>https://doi.org/10.1016/J.RESCONREC.2017.09.005</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0" name="CustomShape 2"/>
          <p:cNvSpPr/>
          <p:nvPr/>
        </p:nvSpPr>
        <p:spPr>
          <a:xfrm>
            <a:off x="263520" y="6381000"/>
            <a:ext cx="755676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endParaRPr b="0" lang="en-US" sz="900" spc="-1" strike="noStrike">
              <a:latin typeface="Arial"/>
            </a:endParaRPr>
          </a:p>
        </p:txBody>
      </p:sp>
      <p:sp>
        <p:nvSpPr>
          <p:cNvPr id="211" name="CustomShape 3"/>
          <p:cNvSpPr/>
          <p:nvPr/>
        </p:nvSpPr>
        <p:spPr>
          <a:xfrm>
            <a:off x="419760" y="1655280"/>
            <a:ext cx="10575000" cy="19911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3" name="CustomShape 2"/>
          <p:cNvSpPr/>
          <p:nvPr/>
        </p:nvSpPr>
        <p:spPr>
          <a:xfrm>
            <a:off x="263520" y="6129000"/>
            <a:ext cx="7556760" cy="5018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r>
              <a:rPr b="0" lang="de-DE" sz="900" spc="-1" strike="noStrike">
                <a:solidFill>
                  <a:srgbClr val="a6a6a6"/>
                </a:solidFill>
                <a:latin typeface="Roboto"/>
                <a:ea typeface="Roboto"/>
              </a:rPr>
              <a:t>https://www.europarl.europa.eu/news/en/headlines/economy/20151201STO05603/circular-economy-definition-importance-and-benefts</a:t>
            </a:r>
            <a:endParaRPr b="0" lang="en-US" sz="900" spc="-1" strike="noStrike">
              <a:latin typeface="Arial"/>
            </a:endParaRPr>
          </a:p>
          <a:p>
            <a:pPr>
              <a:lnSpc>
                <a:spcPct val="100000"/>
              </a:lnSpc>
            </a:pPr>
            <a:endParaRPr b="0" lang="en-US" sz="900" spc="-1" strike="noStrike">
              <a:latin typeface="Arial"/>
            </a:endParaRPr>
          </a:p>
        </p:txBody>
      </p:sp>
      <p:sp>
        <p:nvSpPr>
          <p:cNvPr id="214" name="CustomShape 3"/>
          <p:cNvSpPr/>
          <p:nvPr/>
        </p:nvSpPr>
        <p:spPr>
          <a:xfrm>
            <a:off x="419760" y="1655280"/>
            <a:ext cx="10575000" cy="19911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
        <p:nvSpPr>
          <p:cNvPr id="215" name="CustomShape 4"/>
          <p:cNvSpPr/>
          <p:nvPr/>
        </p:nvSpPr>
        <p:spPr>
          <a:xfrm>
            <a:off x="419760" y="3995280"/>
            <a:ext cx="10575000" cy="148248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465</TotalTime>
  <Application>LibreOffice/6.4.7.2$Linux_X86_64 LibreOffice_project/40$Build-2</Application>
  <Words>4011</Words>
  <Paragraphs>341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2019-04-04T14:01:13Z</cp:lastPrinted>
  <dcterms:modified xsi:type="dcterms:W3CDTF">2022-05-04T11:11:47Z</dcterms:modified>
  <cp:revision>3469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Breitbild</vt:lpwstr>
  </property>
  <property fmtid="{D5CDD505-2E9C-101B-9397-08002B2CF9AE}" pid="9" name="ScaleCrop">
    <vt:bool>0</vt:bool>
  </property>
  <property fmtid="{D5CDD505-2E9C-101B-9397-08002B2CF9AE}" pid="10" name="ShareDoc">
    <vt:bool>0</vt:bool>
  </property>
  <property fmtid="{D5CDD505-2E9C-101B-9397-08002B2CF9AE}" pid="11" name="Slides">
    <vt:i4>68</vt:i4>
  </property>
</Properties>
</file>